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61" r:id="rId12"/>
    <p:sldId id="274" r:id="rId13"/>
    <p:sldId id="275" r:id="rId14"/>
    <p:sldId id="276" r:id="rId15"/>
    <p:sldId id="277" r:id="rId16"/>
    <p:sldId id="278" r:id="rId17"/>
    <p:sldId id="27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>
      <p:cViewPr varScale="1">
        <p:scale>
          <a:sx n="106" d="100"/>
          <a:sy n="106" d="100"/>
        </p:scale>
        <p:origin x="792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10/10/2024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10/10/2024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5D449-B875-4B8D-8E66-224D27E54C9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6289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5D449-B875-4B8D-8E66-224D27E54C9A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427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5D449-B875-4B8D-8E66-224D27E54C9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923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5D449-B875-4B8D-8E66-224D27E54C9A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485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5D449-B875-4B8D-8E66-224D27E54C9A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6700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5D449-B875-4B8D-8E66-224D27E54C9A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81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5D449-B875-4B8D-8E66-224D27E54C9A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577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5D449-B875-4B8D-8E66-224D27E54C9A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546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5D449-B875-4B8D-8E66-224D27E54C9A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0414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5D449-B875-4B8D-8E66-224D27E54C9A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580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10/10/2024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10/10/2024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10/10/2024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10/10/2024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10/10/2024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10/10/2024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10/10/2024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10/10/2024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39" y="2552700"/>
            <a:ext cx="3932237" cy="1752600"/>
          </a:xfrm>
        </p:spPr>
        <p:txBody>
          <a:bodyPr anchor="b">
            <a:normAutofit/>
          </a:bodyPr>
          <a:lstStyle/>
          <a:p>
            <a:pPr algn="ctr"/>
            <a:r>
              <a:rPr lang="en-US" sz="4800" dirty="0"/>
              <a:t>HEALTHCARE ANALYSIS</a:t>
            </a:r>
          </a:p>
        </p:txBody>
      </p:sp>
      <p:pic>
        <p:nvPicPr>
          <p:cNvPr id="5" name="Video 4" descr="Swirling Pattern">
            <a:extLst>
              <a:ext uri="{FF2B5EF4-FFF2-40B4-BE49-F238E27FC236}">
                <a16:creationId xmlns:a16="http://schemas.microsoft.com/office/drawing/2014/main" id="{9117D151-45EF-E614-7548-EF134B3722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811" r="39538" b="-1"/>
          <a:stretch/>
        </p:blipFill>
        <p:spPr>
          <a:xfrm>
            <a:off x="1" y="10"/>
            <a:ext cx="7008810" cy="6857989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>
            <a:normAutofit fontScale="85000" lnSpcReduction="20000"/>
          </a:bodyPr>
          <a:lstStyle/>
          <a:p>
            <a:r>
              <a:rPr lang="en-US" sz="2100" dirty="0"/>
              <a:t>GROUP 6: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Devaiah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Husefa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Neha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Santhosh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Vinishia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Patients and Hospitals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DD4AE-1D4C-3464-D396-313C9B275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1628800"/>
            <a:ext cx="5400600" cy="49685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Patient Visits &amp; Hospitals by Year (2016-2020):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Steady growth in patient visits from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13M (2016)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61M (2019)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but a decline to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33M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2020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Hospital count slightly fluctuated, with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511 hospitals in 2017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a dip to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434 in 2020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Hospital Type Insights: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Comparable Hospitals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handle the largest share of patient visits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(173.88M)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across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494 hospitals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Kaiser Foundation Health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follows with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37.97M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visits across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38 hospitals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Other hospital types (e.g., LTC, Shriners, Psychiatric) have very few visits and hospitals.</a:t>
            </a:r>
          </a:p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County Breakdown: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Los Angeles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leads with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44.09M visits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across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142 hospitals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San Diego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Santa Clara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are the next largest contributors, with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14.55M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11.51M visits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respectively.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Smaller counties show fewer patient visits and lower hospital counts.</a:t>
            </a:r>
          </a:p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Overall Totals: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212.22M total patient visits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across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603 hospitals.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E8091-87DF-52A8-5742-58EB4EB84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36" y="2307918"/>
            <a:ext cx="6672064" cy="374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39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C95075-CE54-4F48-84C9-19DBFD19C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6252"/>
            <a:ext cx="6419850" cy="2105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6E252F-19B0-8C36-3388-2C4F30079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711277"/>
            <a:ext cx="6419850" cy="2886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115AB7-7BA7-C7F8-D2BB-BB562196B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650" y="3679388"/>
            <a:ext cx="5162550" cy="2917963"/>
          </a:xfrm>
          <a:prstGeom prst="rect">
            <a:avLst/>
          </a:prstGeom>
        </p:spPr>
      </p:pic>
      <p:pic>
        <p:nvPicPr>
          <p:cNvPr id="17" name="Picture 16" descr="3D black question marks with one yellow question mark">
            <a:extLst>
              <a:ext uri="{FF2B5EF4-FFF2-40B4-BE49-F238E27FC236}">
                <a16:creationId xmlns:a16="http://schemas.microsoft.com/office/drawing/2014/main" id="{FC895AFA-4D84-E4CB-D0AF-78E32EA976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51" y="1606252"/>
            <a:ext cx="5162550" cy="20571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9E4317-4B90-B80E-81E9-232651704A2F}"/>
              </a:ext>
            </a:extLst>
          </p:cNvPr>
          <p:cNvSpPr txBox="1"/>
          <p:nvPr/>
        </p:nvSpPr>
        <p:spPr>
          <a:xfrm>
            <a:off x="304800" y="444119"/>
            <a:ext cx="1158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MySQL QUERIES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71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393DC-EBF6-B458-A10C-73CDFF138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412776"/>
            <a:ext cx="11521280" cy="51146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07A492-BC49-8BC4-CA63-659DDE04D47C}"/>
              </a:ext>
            </a:extLst>
          </p:cNvPr>
          <p:cNvSpPr txBox="1"/>
          <p:nvPr/>
        </p:nvSpPr>
        <p:spPr>
          <a:xfrm>
            <a:off x="304800" y="444119"/>
            <a:ext cx="1158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EXCEL DASHBOARD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601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BCAB6-6147-F8F4-7BD0-926FE5F0B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102097"/>
            <a:ext cx="11233248" cy="5495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764C1D-EF60-66D6-E8BF-C2DAA0EBE806}"/>
              </a:ext>
            </a:extLst>
          </p:cNvPr>
          <p:cNvSpPr txBox="1"/>
          <p:nvPr/>
        </p:nvSpPr>
        <p:spPr>
          <a:xfrm>
            <a:off x="304800" y="260648"/>
            <a:ext cx="1158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POWER BI DASHBOARD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10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D385B7-CA31-18F1-4280-5DAAB507F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062338"/>
            <a:ext cx="11233248" cy="5528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35561E-04F4-C321-0F3F-AEE00AD5A45E}"/>
              </a:ext>
            </a:extLst>
          </p:cNvPr>
          <p:cNvSpPr txBox="1"/>
          <p:nvPr/>
        </p:nvSpPr>
        <p:spPr>
          <a:xfrm>
            <a:off x="304800" y="292897"/>
            <a:ext cx="1158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TABLEAU DASHBOARD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93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DD4AE-1D4C-3464-D396-313C9B275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1628800"/>
            <a:ext cx="11953328" cy="4968552"/>
          </a:xfrm>
        </p:spPr>
        <p:txBody>
          <a:bodyPr numCol="2">
            <a:no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Discharges &amp; Patient Days</a:t>
            </a: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Significant growth in discharges from </a:t>
            </a:r>
            <a:r>
              <a:rPr lang="en-IN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2016 (0.9M)</a:t>
            </a: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</a:t>
            </a:r>
            <a:r>
              <a:rPr lang="en-IN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2019 (3.8M)</a:t>
            </a: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followed by a decline in </a:t>
            </a:r>
            <a:r>
              <a:rPr lang="en-IN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2020 (2.2M)</a:t>
            </a: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likely due to COVID-19.</a:t>
            </a:r>
          </a:p>
          <a:p>
            <a:pPr marL="742950" lvl="1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82.10M Patient Days</a:t>
            </a: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across all facilities, peaking in 2019.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Hospital Types &amp; Revenue</a:t>
            </a: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Comparable Hospitals</a:t>
            </a: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dominate both discharges </a:t>
            </a:r>
            <a:r>
              <a:rPr lang="en-IN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(11.07M) </a:t>
            </a: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revenue </a:t>
            </a:r>
            <a:r>
              <a:rPr lang="en-IN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($404.55B)</a:t>
            </a: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Kaiser Foundation Health</a:t>
            </a: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follows with </a:t>
            </a:r>
            <a:r>
              <a:rPr lang="en-IN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2.484M discharges</a:t>
            </a: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IN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$62.91B</a:t>
            </a: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revenue.</a:t>
            </a:r>
          </a:p>
          <a:p>
            <a:pPr marL="742950" lvl="1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Specialized hospitals (e.g., Psychiatric) contribute fewer discharges and revenue, showing a need for more focus on specialized care.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County Disparities</a:t>
            </a: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Los Angeles</a:t>
            </a: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leads with </a:t>
            </a:r>
            <a:r>
              <a:rPr lang="en-IN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3.896M discharges</a:t>
            </a: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IN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22.6M Patient Days</a:t>
            </a: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and </a:t>
            </a:r>
            <a:r>
              <a:rPr lang="en-IN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$112B revenue</a:t>
            </a: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Smaller counties have significant disparities in healthcare access and revenue generation.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Revenue Trends</a:t>
            </a: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Consistent growth from </a:t>
            </a:r>
            <a:r>
              <a:rPr lang="en-IN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$26B in 2016</a:t>
            </a: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</a:t>
            </a:r>
            <a:r>
              <a:rPr lang="en-IN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$60B in Q2 2020</a:t>
            </a: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Q4 consistently shows revenue spikes, with a </a:t>
            </a:r>
            <a:r>
              <a:rPr lang="en-IN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Q2 2020</a:t>
            </a: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surge due to the pandemic.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Improvements</a:t>
            </a: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Expand telemedicine</a:t>
            </a: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maintain patient volumes in crises.</a:t>
            </a:r>
          </a:p>
          <a:p>
            <a:pPr marL="742950" lvl="1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Address </a:t>
            </a:r>
            <a:r>
              <a:rPr lang="en-IN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regional disparities</a:t>
            </a: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by improving healthcare access in underserved counties.</a:t>
            </a:r>
          </a:p>
          <a:p>
            <a:pPr marL="742950" lvl="1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Leverage specialized care</a:t>
            </a:r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optimize smaller hospital contributions.</a:t>
            </a:r>
          </a:p>
        </p:txBody>
      </p:sp>
    </p:spTree>
    <p:extLst>
      <p:ext uri="{BB962C8B-B14F-4D97-AF65-F5344CB8AC3E}">
        <p14:creationId xmlns:p14="http://schemas.microsoft.com/office/powerpoint/2010/main" val="201358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SOLUTIONS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E0C9E4-25B2-1E0A-AF34-76EFFDDC3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Challenges: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Understanding Data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: Short forms in the headers made it difficult to comprehend the data.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Too Many Columns (113)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: The large number of columns caused slowness and lag during analysis.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Compiling 15 CSV Files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: Some files were corrupted, leading to errors and delays in loading the data.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Too Many States in Dashboard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: Displaying all states cluttered the dashboard, making analysis challenging.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Solutions: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Data Clarification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: Used ChatGPT to define and understand the short forms in the headers, simplifying data interpretation.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Column Reduction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: After reviewing the data, unnecessary columns were removed to enhance performance and reduce lag.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File Recovery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: New copies of the corrupted CSV files were created and successfully loaded.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Top-n Parameter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: Implemented a Top-n parameter to limit the number of states displayed in the dashboard for better clarity.</a:t>
            </a:r>
          </a:p>
        </p:txBody>
      </p:sp>
    </p:spTree>
    <p:extLst>
      <p:ext uri="{BB962C8B-B14F-4D97-AF65-F5344CB8AC3E}">
        <p14:creationId xmlns:p14="http://schemas.microsoft.com/office/powerpoint/2010/main" val="62800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anks for following me">
            <a:extLst>
              <a:ext uri="{FF2B5EF4-FFF2-40B4-BE49-F238E27FC236}">
                <a16:creationId xmlns:a16="http://schemas.microsoft.com/office/drawing/2014/main" id="{F02E93D1-E3A0-FFF0-1C06-C4761C0E7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260648"/>
            <a:ext cx="11665296" cy="636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72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INDEX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5F881AC-BB4F-316C-3230-562AF7548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758894"/>
              </p:ext>
            </p:extLst>
          </p:nvPr>
        </p:nvGraphicFramePr>
        <p:xfrm>
          <a:off x="80" y="1371599"/>
          <a:ext cx="12191919" cy="548640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39336">
                  <a:extLst>
                    <a:ext uri="{9D8B030D-6E8A-4147-A177-3AD203B41FA5}">
                      <a16:colId xmlns:a16="http://schemas.microsoft.com/office/drawing/2014/main" val="3995018914"/>
                    </a:ext>
                  </a:extLst>
                </a:gridCol>
                <a:gridCol w="10153128">
                  <a:extLst>
                    <a:ext uri="{9D8B030D-6E8A-4147-A177-3AD203B41FA5}">
                      <a16:colId xmlns:a16="http://schemas.microsoft.com/office/drawing/2014/main" val="618100498"/>
                    </a:ext>
                  </a:extLst>
                </a:gridCol>
                <a:gridCol w="1199455">
                  <a:extLst>
                    <a:ext uri="{9D8B030D-6E8A-4147-A177-3AD203B41FA5}">
                      <a16:colId xmlns:a16="http://schemas.microsoft.com/office/drawing/2014/main" val="2816189933"/>
                    </a:ext>
                  </a:extLst>
                </a:gridCol>
              </a:tblGrid>
              <a:tr h="3622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Sl.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SLIDE NO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465618"/>
                  </a:ext>
                </a:extLst>
              </a:tr>
              <a:tr h="3622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KPI 1 – Total Discharges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IN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322630"/>
                  </a:ext>
                </a:extLst>
              </a:tr>
              <a:tr h="3622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KPI 2 </a:t>
                      </a:r>
                      <a:r>
                        <a:rPr lang="en-US" sz="18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-</a:t>
                      </a:r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Patient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en-IN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617564"/>
                  </a:ext>
                </a:extLst>
              </a:tr>
              <a:tr h="3622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KPI 3 - Net Patient 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IN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655803"/>
                  </a:ext>
                </a:extLst>
              </a:tr>
              <a:tr h="3622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KPI 4 - Revenue Trend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en-IN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227900"/>
                  </a:ext>
                </a:extLst>
              </a:tr>
              <a:tr h="3622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KPI 5 – State-wise Hospitals and 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7</a:t>
                      </a:r>
                      <a:endParaRPr lang="en-IN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743138"/>
                  </a:ext>
                </a:extLst>
              </a:tr>
              <a:tr h="3622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KPI 6 – Revenue by Type of Hospital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en-IN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725888"/>
                  </a:ext>
                </a:extLst>
              </a:tr>
              <a:tr h="3622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KPI 7 - QTD and YTD 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en-IN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916515"/>
                  </a:ext>
                </a:extLst>
              </a:tr>
              <a:tr h="3622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KPI 8 - Total Patients and Hospitals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10</a:t>
                      </a:r>
                      <a:endParaRPr lang="en-IN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232794"/>
                  </a:ext>
                </a:extLst>
              </a:tr>
              <a:tr h="36221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9.</a:t>
                      </a:r>
                      <a:endParaRPr lang="en-IN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MySQL Queries</a:t>
                      </a:r>
                      <a:endParaRPr lang="en-IN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11</a:t>
                      </a:r>
                      <a:endParaRPr lang="en-IN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739"/>
                  </a:ext>
                </a:extLst>
              </a:tr>
              <a:tr h="36221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10.</a:t>
                      </a:r>
                      <a:endParaRPr lang="en-IN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Excel Dashboard</a:t>
                      </a:r>
                      <a:endParaRPr lang="en-IN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12</a:t>
                      </a:r>
                      <a:endParaRPr lang="en-IN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56767"/>
                  </a:ext>
                </a:extLst>
              </a:tr>
              <a:tr h="36221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11.</a:t>
                      </a:r>
                      <a:endParaRPr lang="en-IN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Power BI Dashboard</a:t>
                      </a:r>
                      <a:endParaRPr lang="en-IN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13</a:t>
                      </a:r>
                      <a:endParaRPr lang="en-IN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213731"/>
                  </a:ext>
                </a:extLst>
              </a:tr>
              <a:tr h="36221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12.</a:t>
                      </a:r>
                      <a:endParaRPr lang="en-IN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Tableau Dashboard</a:t>
                      </a:r>
                      <a:endParaRPr lang="en-IN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14</a:t>
                      </a:r>
                      <a:endParaRPr lang="en-IN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358322"/>
                  </a:ext>
                </a:extLst>
              </a:tr>
              <a:tr h="36221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13.</a:t>
                      </a:r>
                      <a:endParaRPr lang="en-IN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Inference Analysis</a:t>
                      </a:r>
                      <a:endParaRPr lang="en-IN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15</a:t>
                      </a:r>
                      <a:endParaRPr lang="en-IN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645422"/>
                  </a:ext>
                </a:extLst>
              </a:tr>
              <a:tr h="36221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14.</a:t>
                      </a:r>
                      <a:endParaRPr lang="en-IN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Challenges and Solutions</a:t>
                      </a:r>
                      <a:endParaRPr lang="en-IN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16</a:t>
                      </a:r>
                      <a:endParaRPr lang="en-IN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202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Discharges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DD4AE-1D4C-3464-D396-313C9B275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1556792"/>
            <a:ext cx="5328592" cy="520198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﻿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Total Discharges Trend: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2016: 0.9M, 2019 peak: 3.8M, 2020: 2.2M (likely impacted by COVID-19).</a:t>
            </a:r>
          </a:p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Top Hospital Types: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Comparable Hospitals: 11.07M discharges.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Kaiser Foundation Health: 2.484M.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Other specialized facilities had fewer discharges (e.g., Psychiatric: 56K).</a:t>
            </a:r>
          </a:p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County Discharges: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Los Angeles: 3.896M (highest).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San Diego: 1.096M, Orange County: 754K.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Disparities across counties, with many below 100K.</a:t>
            </a:r>
          </a:p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Overall Total: 13.65M discharges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6BFF84-2F28-F803-753E-324322D3A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28" y="2130527"/>
            <a:ext cx="6624736" cy="405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2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DD4AE-1D4C-3464-D396-313C9B275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1556792"/>
            <a:ext cx="5328592" cy="5201988"/>
          </a:xfrm>
        </p:spPr>
        <p:txBody>
          <a:bodyPr>
            <a:normAutofit fontScale="92500"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Total Patient Days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82.10 million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across all facilities.</a:t>
            </a:r>
          </a:p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Annual Trends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Steady increase in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Patient Days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from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2016 to 2020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peaking in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2019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County Distribution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Los Angeles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leads with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22.6 million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followed by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San Diego (6.1 million)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San Bernardino (5 million)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Hospital Type Contributions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Majority of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Patient Days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attributed to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Comparable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hospitals and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Kaiser Foundation Health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1D30E-AD59-4B9D-096B-36B5C6A01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692" y="2033550"/>
            <a:ext cx="673930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38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Patient Revenue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DD4AE-1D4C-3464-D396-313C9B275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8" y="1556792"/>
            <a:ext cx="5400600" cy="520198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Total Revenue: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overall Net Patient Revenue summed up to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474.55 billion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Revenue Trends by Year: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2016-2020: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Steady increase in revenue each year, indicating consistent growth and financial improvement.</a:t>
            </a:r>
          </a:p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County Comparison: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Los Angeles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leads with the highest revenue at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121 billion.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Other notable counties include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San Diego (37 billion)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Santa Clara (29 billion)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showing significant disparities in revenue distribution.</a:t>
            </a:r>
          </a:p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Hospital Type Revenue: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Kaiser Foundation Health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Comparable hospital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types contributed significantly to the overall revenue, suggesting a dominance in service provision.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09EE5-372C-B41F-615F-94E2F1E6A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28" y="1781522"/>
            <a:ext cx="6744072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10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Trend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DD4AE-1D4C-3464-D396-313C9B275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1628800"/>
            <a:ext cx="5400600" cy="5129980"/>
          </a:xfrm>
        </p:spPr>
        <p:txBody>
          <a:bodyPr numCol="2">
            <a:normAutofit fontScale="70000" lnSpcReduction="2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Overall Growth Trend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Net </a:t>
            </a:r>
            <a:r>
              <a:rPr lang="en-IN" sz="1900" b="1" kern="100" dirty="0">
                <a:latin typeface="Aptos" panose="020B0004020202020204" pitchFamily="34" charset="0"/>
                <a:cs typeface="Times New Roman" panose="02020603050405020304" pitchFamily="18" charset="0"/>
              </a:rPr>
              <a:t>Patient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Revenue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showed an upward trend from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2016 to 2020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indicating improved financial performance.</a:t>
            </a:r>
          </a:p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Yearly Summary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2016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Revenue started at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26 billion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Q4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2017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Fluctuated between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28 billion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34 billion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peaking at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34 billion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Q4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2018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Maintained levels around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32 billion to 33 billion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with a high of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33 billion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Q1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2019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Consistent performance with peaks at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35 billion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Q1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Q2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2020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Notable spike to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60 billion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Q2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 substantial increase compared to prior quarters.</a:t>
            </a:r>
          </a:p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Quarterly Variations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Fluctuations observed, especially with high revenue in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Q4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across all years.</a:t>
            </a:r>
          </a:p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Impact of 2020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jump in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Q2 2020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may indicate increased patient services or strategic financial measures during the pandemic.</a:t>
            </a:r>
          </a:p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Comparative Performance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revenue in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Q2 2020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significantly surpassed all previous quarters, suggesting a notable anomaly or positive strategic </a:t>
            </a:r>
            <a:r>
              <a:rPr lang="en-IN" sz="19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change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E812B7-2FF9-5DE9-5300-13C3E96DC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889" y="2213570"/>
            <a:ext cx="655272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64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State-wise Hospitals and Revenue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DD4AE-1D4C-3464-D396-313C9B275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4437112"/>
            <a:ext cx="11953328" cy="2232248"/>
          </a:xfrm>
        </p:spPr>
        <p:txBody>
          <a:bodyPr numCol="2">
            <a:normAutofit fontScale="92500" lnSpcReduction="20000"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Los Angeles Dominates: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Revenue: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$121 billion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Hospitals: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142 (highest in the state)</a:t>
            </a:r>
          </a:p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Other High-Revenue Counties: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San Diego: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$35 billion, 26 hospitals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San Bernardino: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$18 billion, 28 hospitals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Revenue Outlier: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Amador: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$27 billion with only 2 hospitals</a:t>
            </a:r>
          </a:p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General Trend: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Revenue and hospital numbers decrease sharply after Los Angeles.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E0D47-165A-7A56-CFDB-A470B2498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28" y="1556792"/>
            <a:ext cx="100584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08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by Hospital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DD4AE-1D4C-3464-D396-313C9B275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628800"/>
            <a:ext cx="5838528" cy="504056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Comparable Hospitals Lead Revenue: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Revenue: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$404.55 billion (highest)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hospital type dominates net patient revenue.</a:t>
            </a:r>
          </a:p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Kaiser Foundation Health: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Revenue: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$62.91 billion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Second-largest revenue generator, but significantly lower than comparable hospitals.</a:t>
            </a:r>
          </a:p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Smaller Revenue Generators: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State Hospitals: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$5.35 billion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Hospital-LTC Emphasis: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$1.09 billion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Psychiatric Health Facilities: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$0.57 billion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Shriners Hospitals: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$0.08 billion (smallest revenue).</a:t>
            </a:r>
          </a:p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Major Disparity in Revenue: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gap between comparable hospitals and others is substantial, with comparable hospitals generating over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6x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more revenue than Kaiser Foundation Health.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136A8-26FF-61E0-2965-8AB4EEF14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5611"/>
            <a:ext cx="59436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QTD and YTD Revenue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DD4AE-1D4C-3464-D396-313C9B275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1650020"/>
            <a:ext cx="5871592" cy="501553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Steady QTD Growth: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Quarter 1: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$131bn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(Net &amp; QTD)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Quarter 4: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$475bn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Significant growth throughout the year, especially in Q3 and Q4</a:t>
            </a:r>
          </a:p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Consistent YTD Growth: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2016: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$91bn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→ 2020: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$475bn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Steady year-over-year growth, with a major increase from 2018 onwards.</a:t>
            </a:r>
          </a:p>
          <a:p>
            <a:pPr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Key Trend: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Both QTD and YTD revenues show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consistent positive growth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with the highest revenue spikes occurring in Q4 of each year.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670C0F-953D-CA02-383D-2FBA818B4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650021"/>
            <a:ext cx="4641130" cy="501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28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dical Design 16x9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41.potx" id="{D7485564-6666-4DDB-B0D3-55F6E694D6E5}" vid="{6E950D30-6FC6-4411-BCFF-468AD9ECA787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1316</TotalTime>
  <Words>1343</Words>
  <Application>Microsoft Office PowerPoint</Application>
  <PresentationFormat>Widescreen</PresentationFormat>
  <Paragraphs>191</Paragraphs>
  <Slides>17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Aptos</vt:lpstr>
      <vt:lpstr>Arial</vt:lpstr>
      <vt:lpstr>Courier New</vt:lpstr>
      <vt:lpstr>Franklin Gothic Medium</vt:lpstr>
      <vt:lpstr>Symbol</vt:lpstr>
      <vt:lpstr>Tahoma</vt:lpstr>
      <vt:lpstr>Wingdings</vt:lpstr>
      <vt:lpstr>Medical Design 16x9</vt:lpstr>
      <vt:lpstr>HEALTHCARE ANALYSIS</vt:lpstr>
      <vt:lpstr>INDEX</vt:lpstr>
      <vt:lpstr>Total Discharges</vt:lpstr>
      <vt:lpstr>Patient Days</vt:lpstr>
      <vt:lpstr>Net Patient Revenue</vt:lpstr>
      <vt:lpstr>Revenue Trend</vt:lpstr>
      <vt:lpstr>State-wise Hospitals and Revenue</vt:lpstr>
      <vt:lpstr>Revenue by Hospital Type</vt:lpstr>
      <vt:lpstr>QTD and YTD Revenue</vt:lpstr>
      <vt:lpstr>Total Patients and Hospitals</vt:lpstr>
      <vt:lpstr>PowerPoint Presentation</vt:lpstr>
      <vt:lpstr>PowerPoint Presentation</vt:lpstr>
      <vt:lpstr>PowerPoint Presentation</vt:lpstr>
      <vt:lpstr>PowerPoint Presentation</vt:lpstr>
      <vt:lpstr>INFERENCE ANALYSIS</vt:lpstr>
      <vt:lpstr>CHALLENGES AND SOLUTIONS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Karun Silver Stone</dc:creator>
  <cp:lastModifiedBy>Karun Silver Stone</cp:lastModifiedBy>
  <cp:revision>1</cp:revision>
  <dcterms:created xsi:type="dcterms:W3CDTF">2024-10-10T10:57:35Z</dcterms:created>
  <dcterms:modified xsi:type="dcterms:W3CDTF">2024-10-11T08:53:57Z</dcterms:modified>
</cp:coreProperties>
</file>